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76" r:id="rId3"/>
    <p:sldId id="278" r:id="rId4"/>
    <p:sldId id="277" r:id="rId5"/>
    <p:sldId id="279" r:id="rId6"/>
    <p:sldId id="284" r:id="rId7"/>
    <p:sldId id="287" r:id="rId8"/>
    <p:sldId id="289" r:id="rId9"/>
    <p:sldId id="275" r:id="rId10"/>
    <p:sldId id="280" r:id="rId11"/>
    <p:sldId id="286" r:id="rId12"/>
    <p:sldId id="290" r:id="rId13"/>
    <p:sldId id="28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26" autoAdjust="0"/>
    <p:restoredTop sz="94660"/>
  </p:normalViewPr>
  <p:slideViewPr>
    <p:cSldViewPr snapToGrid="0">
      <p:cViewPr varScale="1">
        <p:scale>
          <a:sx n="89" d="100"/>
          <a:sy n="89" d="100"/>
        </p:scale>
        <p:origin x="162" y="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55A1BCE-F7F6-46A9-91B5-6598C520EEB6}" type="datetimeFigureOut">
              <a:rPr lang="en-US" smtClean="0"/>
              <a:t>11/30/2021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1051170-C840-481A-8874-A4CE3D0944CF}" type="slidenum">
              <a:rPr lang="en-US" smtClean="0"/>
              <a:t>‹#›</a:t>
            </a:fld>
            <a:endParaRPr lang="en-US" dirty="0"/>
          </a:p>
        </p:txBody>
      </p:sp>
    </p:spTree>
    <p:extLst>
      <p:ext uri="{BB962C8B-B14F-4D97-AF65-F5344CB8AC3E}">
        <p14:creationId xmlns:p14="http://schemas.microsoft.com/office/powerpoint/2010/main" val="10418641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64625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46005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218720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97870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366088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40784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188468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240543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156263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2230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C93759-7CF3-42FE-9F02-3E72A5FB2E51}" type="datetimeFigureOut">
              <a:rPr lang="en-US" smtClean="0"/>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3A07C3-9417-48EF-A1F1-59C6F92279EB}" type="slidenum">
              <a:rPr lang="en-US" smtClean="0"/>
              <a:t>‹#›</a:t>
            </a:fld>
            <a:endParaRPr lang="en-US" dirty="0"/>
          </a:p>
        </p:txBody>
      </p:sp>
    </p:spTree>
    <p:extLst>
      <p:ext uri="{BB962C8B-B14F-4D97-AF65-F5344CB8AC3E}">
        <p14:creationId xmlns:p14="http://schemas.microsoft.com/office/powerpoint/2010/main" val="302566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93759-7CF3-42FE-9F02-3E72A5FB2E51}" type="datetimeFigureOut">
              <a:rPr lang="en-US" smtClean="0"/>
              <a:t>11/30/2021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A07C3-9417-48EF-A1F1-59C6F92279EB}" type="slidenum">
              <a:rPr lang="en-US" smtClean="0"/>
              <a:t>‹#›</a:t>
            </a:fld>
            <a:endParaRPr lang="en-US" dirty="0"/>
          </a:p>
        </p:txBody>
      </p:sp>
    </p:spTree>
    <p:extLst>
      <p:ext uri="{BB962C8B-B14F-4D97-AF65-F5344CB8AC3E}">
        <p14:creationId xmlns:p14="http://schemas.microsoft.com/office/powerpoint/2010/main" val="37184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cus.Aydlett@NOA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mailto:Marcus.Aydlett@NOAA.gov"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80924"/>
            <a:ext cx="12191999" cy="738664"/>
          </a:xfrm>
          <a:prstGeom prst="rect">
            <a:avLst/>
          </a:prstGeom>
          <a:noFill/>
        </p:spPr>
        <p:txBody>
          <a:bodyPr wrap="square" rtlCol="0">
            <a:spAutoFit/>
          </a:bodyPr>
          <a:lstStyle/>
          <a:p>
            <a:pPr algn="ctr"/>
            <a:r>
              <a:rPr lang="en-US" sz="2400" b="1" dirty="0" smtClean="0"/>
              <a:t>ESCAP / WMO TYPHOON COMMITTEE 16</a:t>
            </a:r>
            <a:r>
              <a:rPr lang="en-US" sz="2400" b="1" baseline="30000" dirty="0" smtClean="0"/>
              <a:t>TH</a:t>
            </a:r>
            <a:r>
              <a:rPr lang="en-US" sz="2400" b="1" dirty="0" smtClean="0"/>
              <a:t> INTEGRATED WORKSHOP</a:t>
            </a:r>
          </a:p>
          <a:p>
            <a:pPr algn="ctr"/>
            <a:r>
              <a:rPr lang="en-US" b="1" dirty="0" smtClean="0"/>
              <a:t>VIRTUAL     DECEMBER 2 – 3, 2021</a:t>
            </a:r>
            <a:endParaRPr lang="en-US" b="1" dirty="0"/>
          </a:p>
        </p:txBody>
      </p:sp>
      <p:sp>
        <p:nvSpPr>
          <p:cNvPr id="7" name="TextBox 6"/>
          <p:cNvSpPr txBox="1"/>
          <p:nvPr/>
        </p:nvSpPr>
        <p:spPr>
          <a:xfrm>
            <a:off x="183075" y="5903893"/>
            <a:ext cx="11825839" cy="954107"/>
          </a:xfrm>
          <a:prstGeom prst="rect">
            <a:avLst/>
          </a:prstGeom>
          <a:noFill/>
        </p:spPr>
        <p:txBody>
          <a:bodyPr wrap="square" rtlCol="0">
            <a:spAutoFit/>
          </a:bodyPr>
          <a:lstStyle/>
          <a:p>
            <a:pPr algn="ctr"/>
            <a:r>
              <a:rPr lang="en-US" sz="2800" b="1" dirty="0" smtClean="0"/>
              <a:t>STRENGTHENING IMPACT-BASED FORECASTING FOR IMPROVING THE CAPACITY OF TYPHOON-RELATED DISASTER RISK REDUCTION</a:t>
            </a:r>
            <a:endParaRPr lang="en-US" sz="2800" b="1" dirty="0"/>
          </a:p>
        </p:txBody>
      </p:sp>
      <p:sp>
        <p:nvSpPr>
          <p:cNvPr id="8" name="TextBox 7"/>
          <p:cNvSpPr txBox="1"/>
          <p:nvPr/>
        </p:nvSpPr>
        <p:spPr>
          <a:xfrm>
            <a:off x="366150" y="1288725"/>
            <a:ext cx="11459688" cy="2308324"/>
          </a:xfrm>
          <a:prstGeom prst="rect">
            <a:avLst/>
          </a:prstGeom>
          <a:noFill/>
        </p:spPr>
        <p:txBody>
          <a:bodyPr wrap="square" rtlCol="0">
            <a:spAutoFit/>
          </a:bodyPr>
          <a:lstStyle/>
          <a:p>
            <a:pPr algn="ctr"/>
            <a:r>
              <a:rPr lang="en-US" sz="4800" b="1" dirty="0" smtClean="0"/>
              <a:t>IMPACT-BASED </a:t>
            </a:r>
            <a:r>
              <a:rPr lang="en-US" sz="4800" b="1" dirty="0" smtClean="0"/>
              <a:t>DECISION SUPPORT SERVICES (IDSS) AND THE U.S. NATIONAL WEATHER SERVICE (NWS)</a:t>
            </a:r>
            <a:endParaRPr lang="en-US" sz="4800" b="1" dirty="0"/>
          </a:p>
        </p:txBody>
      </p:sp>
      <p:sp>
        <p:nvSpPr>
          <p:cNvPr id="9" name="TextBox 8"/>
          <p:cNvSpPr txBox="1"/>
          <p:nvPr/>
        </p:nvSpPr>
        <p:spPr>
          <a:xfrm>
            <a:off x="2711048" y="3965641"/>
            <a:ext cx="6769895" cy="1569660"/>
          </a:xfrm>
          <a:prstGeom prst="rect">
            <a:avLst/>
          </a:prstGeom>
          <a:noFill/>
        </p:spPr>
        <p:txBody>
          <a:bodyPr wrap="square" rtlCol="0">
            <a:spAutoFit/>
          </a:bodyPr>
          <a:lstStyle/>
          <a:p>
            <a:pPr algn="ctr"/>
            <a:r>
              <a:rPr lang="en-US" sz="2400" b="1" dirty="0" smtClean="0"/>
              <a:t>Marcus Landon Aydlett</a:t>
            </a:r>
          </a:p>
          <a:p>
            <a:pPr algn="ctr"/>
            <a:r>
              <a:rPr lang="en-US" sz="2400" b="1" dirty="0" smtClean="0"/>
              <a:t>Warning Coordination Meteorologist</a:t>
            </a:r>
          </a:p>
          <a:p>
            <a:pPr algn="ctr"/>
            <a:r>
              <a:rPr lang="en-US" sz="2400" b="1" dirty="0" smtClean="0"/>
              <a:t>U.S. National Weather Service, Guam, U.S.A.</a:t>
            </a:r>
          </a:p>
          <a:p>
            <a:pPr algn="ctr"/>
            <a:r>
              <a:rPr lang="en-US" sz="2400" b="1" dirty="0" smtClean="0">
                <a:hlinkClick r:id="rId2"/>
              </a:rPr>
              <a:t>Marcus.Aydlett@NOAA.gov</a:t>
            </a:r>
            <a:r>
              <a:rPr lang="en-US" sz="2400" b="1" dirty="0" smtClean="0"/>
              <a:t> </a:t>
            </a:r>
            <a:endParaRPr lang="en-US" sz="2400" b="1" dirty="0"/>
          </a:p>
        </p:txBody>
      </p:sp>
    </p:spTree>
    <p:extLst>
      <p:ext uri="{BB962C8B-B14F-4D97-AF65-F5344CB8AC3E}">
        <p14:creationId xmlns:p14="http://schemas.microsoft.com/office/powerpoint/2010/main" val="3428873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242888"/>
            <a:ext cx="9886950" cy="657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t>Impact-Based Decision Support Service (IDSS)</a:t>
            </a:r>
            <a:endParaRPr lang="en-US" sz="3600" b="1" dirty="0"/>
          </a:p>
        </p:txBody>
      </p:sp>
      <p:pic>
        <p:nvPicPr>
          <p:cNvPr id="6" name="Picture 5"/>
          <p:cNvPicPr>
            <a:picLocks noChangeAspect="1"/>
          </p:cNvPicPr>
          <p:nvPr/>
        </p:nvPicPr>
        <p:blipFill>
          <a:blip r:embed="rId2"/>
          <a:stretch>
            <a:fillRect/>
          </a:stretch>
        </p:blipFill>
        <p:spPr>
          <a:xfrm>
            <a:off x="237611" y="1015749"/>
            <a:ext cx="4859959" cy="3248400"/>
          </a:xfrm>
          <a:prstGeom prst="rect">
            <a:avLst/>
          </a:prstGeom>
        </p:spPr>
      </p:pic>
      <p:pic>
        <p:nvPicPr>
          <p:cNvPr id="7" name="Picture 6"/>
          <p:cNvPicPr>
            <a:picLocks noChangeAspect="1"/>
          </p:cNvPicPr>
          <p:nvPr/>
        </p:nvPicPr>
        <p:blipFill>
          <a:blip r:embed="rId3"/>
          <a:stretch>
            <a:fillRect/>
          </a:stretch>
        </p:blipFill>
        <p:spPr>
          <a:xfrm>
            <a:off x="5297881" y="1018713"/>
            <a:ext cx="3204819" cy="2726711"/>
          </a:xfrm>
          <a:prstGeom prst="rect">
            <a:avLst/>
          </a:prstGeom>
        </p:spPr>
      </p:pic>
      <p:pic>
        <p:nvPicPr>
          <p:cNvPr id="8" name="Picture 7"/>
          <p:cNvPicPr>
            <a:picLocks noChangeAspect="1"/>
          </p:cNvPicPr>
          <p:nvPr/>
        </p:nvPicPr>
        <p:blipFill>
          <a:blip r:embed="rId4"/>
          <a:stretch>
            <a:fillRect/>
          </a:stretch>
        </p:blipFill>
        <p:spPr>
          <a:xfrm>
            <a:off x="237610" y="4348692"/>
            <a:ext cx="4859959" cy="1866004"/>
          </a:xfrm>
          <a:prstGeom prst="rect">
            <a:avLst/>
          </a:prstGeom>
        </p:spPr>
      </p:pic>
      <p:pic>
        <p:nvPicPr>
          <p:cNvPr id="9" name="Picture 8"/>
          <p:cNvPicPr>
            <a:picLocks noChangeAspect="1"/>
          </p:cNvPicPr>
          <p:nvPr/>
        </p:nvPicPr>
        <p:blipFill>
          <a:blip r:embed="rId5"/>
          <a:stretch>
            <a:fillRect/>
          </a:stretch>
        </p:blipFill>
        <p:spPr>
          <a:xfrm>
            <a:off x="5297881" y="3873197"/>
            <a:ext cx="3204820" cy="2341499"/>
          </a:xfrm>
          <a:prstGeom prst="rect">
            <a:avLst/>
          </a:prstGeom>
        </p:spPr>
      </p:pic>
      <p:sp>
        <p:nvSpPr>
          <p:cNvPr id="2" name="TextBox 1"/>
          <p:cNvSpPr txBox="1"/>
          <p:nvPr/>
        </p:nvSpPr>
        <p:spPr>
          <a:xfrm>
            <a:off x="8502702" y="1427960"/>
            <a:ext cx="3689300" cy="1908215"/>
          </a:xfrm>
          <a:prstGeom prst="rect">
            <a:avLst/>
          </a:prstGeom>
          <a:noFill/>
        </p:spPr>
        <p:txBody>
          <a:bodyPr wrap="square" rtlCol="0">
            <a:spAutoFit/>
          </a:bodyPr>
          <a:lstStyle/>
          <a:p>
            <a:pPr algn="ctr"/>
            <a:r>
              <a:rPr lang="en-US" sz="2800" b="1" dirty="0" smtClean="0"/>
              <a:t>TYPHOON MANGKHUT</a:t>
            </a:r>
          </a:p>
          <a:p>
            <a:pPr algn="ctr"/>
            <a:r>
              <a:rPr lang="en-US" b="1" dirty="0" smtClean="0"/>
              <a:t>HEAVY WEATHER BRIEF</a:t>
            </a:r>
          </a:p>
          <a:p>
            <a:pPr algn="ctr"/>
            <a:endParaRPr lang="en-US" b="1" dirty="0"/>
          </a:p>
          <a:p>
            <a:pPr algn="ctr"/>
            <a:r>
              <a:rPr lang="en-US" b="1" dirty="0" smtClean="0"/>
              <a:t>Guam Homeland Security/</a:t>
            </a:r>
          </a:p>
          <a:p>
            <a:pPr algn="ctr"/>
            <a:r>
              <a:rPr lang="en-US" b="1" dirty="0" smtClean="0"/>
              <a:t>Office of Civil Defense</a:t>
            </a:r>
          </a:p>
          <a:p>
            <a:pPr algn="ctr"/>
            <a:r>
              <a:rPr lang="en-US" b="1" dirty="0" smtClean="0"/>
              <a:t>September 2018</a:t>
            </a:r>
            <a:endParaRPr lang="en-US" b="1" dirty="0"/>
          </a:p>
        </p:txBody>
      </p:sp>
      <p:pic>
        <p:nvPicPr>
          <p:cNvPr id="3" name="Picture 2"/>
          <p:cNvPicPr>
            <a:picLocks noChangeAspect="1"/>
          </p:cNvPicPr>
          <p:nvPr/>
        </p:nvPicPr>
        <p:blipFill>
          <a:blip r:embed="rId6"/>
          <a:stretch>
            <a:fillRect/>
          </a:stretch>
        </p:blipFill>
        <p:spPr>
          <a:xfrm>
            <a:off x="8703012" y="3873197"/>
            <a:ext cx="3267614" cy="2341499"/>
          </a:xfrm>
          <a:prstGeom prst="rect">
            <a:avLst/>
          </a:prstGeom>
        </p:spPr>
      </p:pic>
      <p:sp>
        <p:nvSpPr>
          <p:cNvPr id="10" name="Subtitle 2"/>
          <p:cNvSpPr txBox="1">
            <a:spLocks/>
          </p:cNvSpPr>
          <p:nvPr/>
        </p:nvSpPr>
        <p:spPr>
          <a:xfrm>
            <a:off x="-1" y="242889"/>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chemeClr val="bg1"/>
                </a:solidFill>
              </a:rPr>
              <a:t>Operational IDSS: Heavy Weather Briefs</a:t>
            </a:r>
            <a:endParaRPr lang="en-US" sz="3600" b="1" dirty="0">
              <a:solidFill>
                <a:schemeClr val="bg1"/>
              </a:solidFill>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Tree>
    <p:extLst>
      <p:ext uri="{BB962C8B-B14F-4D97-AF65-F5344CB8AC3E}">
        <p14:creationId xmlns:p14="http://schemas.microsoft.com/office/powerpoint/2010/main" val="238186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
        <p:nvSpPr>
          <p:cNvPr id="5" name="Subtitle 2"/>
          <p:cNvSpPr txBox="1">
            <a:spLocks/>
          </p:cNvSpPr>
          <p:nvPr/>
        </p:nvSpPr>
        <p:spPr>
          <a:xfrm>
            <a:off x="1" y="280010"/>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chemeClr val="bg1"/>
                </a:solidFill>
              </a:rPr>
              <a:t>Assessing IDSS in the NWS</a:t>
            </a:r>
            <a:endParaRPr lang="en-US" sz="36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2736202" y="1089926"/>
            <a:ext cx="6719597" cy="1754326"/>
          </a:xfrm>
          <a:prstGeom prst="rect">
            <a:avLst/>
          </a:prstGeom>
          <a:noFill/>
          <a:ln w="28575">
            <a:solidFill>
              <a:schemeClr val="tx1"/>
            </a:solidFill>
          </a:ln>
        </p:spPr>
        <p:txBody>
          <a:bodyPr wrap="square" rtlCol="0">
            <a:spAutoFit/>
          </a:bodyPr>
          <a:lstStyle/>
          <a:p>
            <a:pPr algn="ctr"/>
            <a:r>
              <a:rPr lang="en-US" sz="3600" b="1" u="sng" dirty="0" smtClean="0"/>
              <a:t>IDSS Surveys for Core Partners</a:t>
            </a:r>
          </a:p>
          <a:p>
            <a:pPr algn="ctr"/>
            <a:r>
              <a:rPr lang="en-US" sz="2400" b="1" dirty="0" smtClean="0"/>
              <a:t>Two surveys were created to examine: Accessibility, Consistency, Comprehension, Decision-Making, Timeliness, Service Quality and </a:t>
            </a:r>
            <a:r>
              <a:rPr lang="en-US" sz="2400" b="1" dirty="0" smtClean="0"/>
              <a:t>Trust</a:t>
            </a:r>
            <a:endParaRPr lang="en-US" sz="2000" b="1" dirty="0" smtClean="0"/>
          </a:p>
        </p:txBody>
      </p:sp>
      <p:sp>
        <p:nvSpPr>
          <p:cNvPr id="3" name="TextBox 2"/>
          <p:cNvSpPr txBox="1"/>
          <p:nvPr/>
        </p:nvSpPr>
        <p:spPr>
          <a:xfrm>
            <a:off x="5552499" y="3034331"/>
            <a:ext cx="6360826" cy="2800767"/>
          </a:xfrm>
          <a:prstGeom prst="rect">
            <a:avLst/>
          </a:prstGeom>
          <a:noFill/>
        </p:spPr>
        <p:txBody>
          <a:bodyPr wrap="square" rtlCol="0">
            <a:spAutoFit/>
          </a:bodyPr>
          <a:lstStyle/>
          <a:p>
            <a:pPr algn="ctr"/>
            <a:r>
              <a:rPr lang="en-US" sz="3200" b="1" u="sng" dirty="0" smtClean="0"/>
              <a:t>Annual (Routine) Surveys</a:t>
            </a:r>
          </a:p>
          <a:p>
            <a:pPr algn="ctr"/>
            <a:r>
              <a:rPr lang="en-US" sz="2400" b="1" dirty="0" smtClean="0"/>
              <a:t>Serves as an end-of-year assessment of IDSS that occurred throughout the year. Survey includes joint training, Integrated Warning Team interactions, pre-event/scenario planning, forecasts and planning, table-top exercises and daily coordination regarding high value decisions</a:t>
            </a:r>
            <a:endParaRPr lang="en-US" sz="2000" b="1" dirty="0"/>
          </a:p>
        </p:txBody>
      </p:sp>
      <p:sp>
        <p:nvSpPr>
          <p:cNvPr id="4" name="TextBox 3"/>
          <p:cNvSpPr txBox="1"/>
          <p:nvPr/>
        </p:nvSpPr>
        <p:spPr>
          <a:xfrm>
            <a:off x="237129" y="3034332"/>
            <a:ext cx="5051685" cy="2800767"/>
          </a:xfrm>
          <a:prstGeom prst="rect">
            <a:avLst/>
          </a:prstGeom>
          <a:noFill/>
        </p:spPr>
        <p:txBody>
          <a:bodyPr wrap="square" rtlCol="0">
            <a:spAutoFit/>
          </a:bodyPr>
          <a:lstStyle/>
          <a:p>
            <a:pPr algn="ctr"/>
            <a:r>
              <a:rPr lang="en-US" sz="3200" b="1" u="sng" dirty="0"/>
              <a:t>Episodic </a:t>
            </a:r>
            <a:r>
              <a:rPr lang="en-US" sz="3200" b="1" u="sng" dirty="0" smtClean="0"/>
              <a:t>Surveys</a:t>
            </a:r>
            <a:r>
              <a:rPr lang="en-US" sz="3200" b="1" dirty="0" smtClean="0"/>
              <a:t> </a:t>
            </a:r>
          </a:p>
          <a:p>
            <a:pPr algn="ctr"/>
            <a:r>
              <a:rPr lang="en-US" sz="2400" b="1" dirty="0" smtClean="0"/>
              <a:t>Assesses </a:t>
            </a:r>
            <a:r>
              <a:rPr lang="en-US" sz="2400" b="1" dirty="0"/>
              <a:t>event-driven IDSS; the provision of information and interpretive services to support an event or incident where weather, water or climate has a direct impact on the protection of lives/livelihoods</a:t>
            </a:r>
          </a:p>
        </p:txBody>
      </p:sp>
    </p:spTree>
    <p:extLst>
      <p:ext uri="{BB962C8B-B14F-4D97-AF65-F5344CB8AC3E}">
        <p14:creationId xmlns:p14="http://schemas.microsoft.com/office/powerpoint/2010/main" val="2900537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44785" y="989787"/>
            <a:ext cx="4025777" cy="5198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
        <p:nvSpPr>
          <p:cNvPr id="5" name="Subtitle 2"/>
          <p:cNvSpPr txBox="1">
            <a:spLocks/>
          </p:cNvSpPr>
          <p:nvPr/>
        </p:nvSpPr>
        <p:spPr>
          <a:xfrm>
            <a:off x="1" y="280010"/>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chemeClr val="bg1"/>
                </a:solidFill>
              </a:rPr>
              <a:t>Assessing IDSS in the NWS</a:t>
            </a:r>
            <a:endParaRPr lang="en-US" sz="36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209863" y="1039745"/>
            <a:ext cx="7285220" cy="4955203"/>
          </a:xfrm>
          <a:prstGeom prst="rect">
            <a:avLst/>
          </a:prstGeom>
          <a:noFill/>
        </p:spPr>
        <p:txBody>
          <a:bodyPr wrap="square" rtlCol="0">
            <a:spAutoFit/>
          </a:bodyPr>
          <a:lstStyle/>
          <a:p>
            <a:pPr algn="ctr"/>
            <a:r>
              <a:rPr lang="en-US" sz="3200" b="1" u="sng" dirty="0" smtClean="0"/>
              <a:t>Service Assessments</a:t>
            </a:r>
          </a:p>
          <a:p>
            <a:r>
              <a:rPr lang="en-US" sz="2000" b="1" dirty="0" smtClean="0"/>
              <a:t>The NWS conducts Service Assessments to evaluate its performance after significant </a:t>
            </a:r>
            <a:r>
              <a:rPr lang="en-US" sz="2000" b="1" dirty="0" smtClean="0"/>
              <a:t>hydrometeorological</a:t>
            </a:r>
            <a:r>
              <a:rPr lang="en-US" sz="2000" b="1" dirty="0" smtClean="0"/>
              <a:t>, oceanographic, or geological events. Assessments may be initiated when one or more of the following criteria are met: </a:t>
            </a:r>
          </a:p>
          <a:p>
            <a:endParaRPr lang="en-US" sz="1200" b="1" dirty="0"/>
          </a:p>
          <a:p>
            <a:pPr marL="342900" indent="-342900">
              <a:buFont typeface="Arial" panose="020B0604020202020204" pitchFamily="34" charset="0"/>
              <a:buChar char="•"/>
            </a:pPr>
            <a:r>
              <a:rPr lang="en-US" sz="2000" b="1" dirty="0" smtClean="0"/>
              <a:t>Major economic impact on a large area or population</a:t>
            </a:r>
          </a:p>
          <a:p>
            <a:pPr marL="342900" indent="-342900">
              <a:buFont typeface="Arial" panose="020B0604020202020204" pitchFamily="34" charset="0"/>
              <a:buChar char="•"/>
            </a:pPr>
            <a:r>
              <a:rPr lang="en-US" sz="2000" b="1" dirty="0" smtClean="0"/>
              <a:t>Multiple fatalities or numerous serious injuries </a:t>
            </a:r>
          </a:p>
          <a:p>
            <a:pPr marL="342900" indent="-342900">
              <a:buFont typeface="Arial" panose="020B0604020202020204" pitchFamily="34" charset="0"/>
              <a:buChar char="•"/>
            </a:pPr>
            <a:r>
              <a:rPr lang="en-US" sz="2000" b="1" dirty="0" smtClean="0"/>
              <a:t>Extensive national public interest or media coverage</a:t>
            </a:r>
          </a:p>
          <a:p>
            <a:pPr marL="342900" indent="-342900">
              <a:buFont typeface="Arial" panose="020B0604020202020204" pitchFamily="34" charset="0"/>
              <a:buChar char="•"/>
            </a:pPr>
            <a:r>
              <a:rPr lang="en-US" sz="2000" b="1" dirty="0" smtClean="0"/>
              <a:t>Unusual level of attention to NWS performance</a:t>
            </a:r>
          </a:p>
          <a:p>
            <a:pPr marL="342900" indent="-342900">
              <a:buFont typeface="Arial" panose="020B0604020202020204" pitchFamily="34" charset="0"/>
              <a:buChar char="•"/>
            </a:pPr>
            <a:endParaRPr lang="en-US" sz="1200" b="1" dirty="0"/>
          </a:p>
          <a:p>
            <a:r>
              <a:rPr lang="en-US" sz="2000" b="1" dirty="0" smtClean="0"/>
              <a:t>Teams composed of experts within and outside of the NWS evaluate activities before, during and after events to determine usefulness of NWS products and services to identify best practices and any service deficiencies, with a goal to continuously improve its service to the nation</a:t>
            </a:r>
          </a:p>
        </p:txBody>
      </p:sp>
    </p:spTree>
    <p:extLst>
      <p:ext uri="{BB962C8B-B14F-4D97-AF65-F5344CB8AC3E}">
        <p14:creationId xmlns:p14="http://schemas.microsoft.com/office/powerpoint/2010/main" val="1607484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1999" cy="6858001"/>
          </a:xfrm>
          <a:prstGeom prst="rect">
            <a:avLst/>
          </a:prstGeom>
        </p:spPr>
      </p:pic>
      <p:sp>
        <p:nvSpPr>
          <p:cNvPr id="7" name="TextBox 6"/>
          <p:cNvSpPr txBox="1"/>
          <p:nvPr/>
        </p:nvSpPr>
        <p:spPr>
          <a:xfrm>
            <a:off x="1" y="80924"/>
            <a:ext cx="12191999" cy="738664"/>
          </a:xfrm>
          <a:prstGeom prst="rect">
            <a:avLst/>
          </a:prstGeom>
          <a:noFill/>
        </p:spPr>
        <p:txBody>
          <a:bodyPr wrap="square" rtlCol="0">
            <a:spAutoFit/>
          </a:bodyPr>
          <a:lstStyle/>
          <a:p>
            <a:pPr algn="ctr"/>
            <a:r>
              <a:rPr lang="en-US" sz="2400" b="1" dirty="0" smtClean="0">
                <a:solidFill>
                  <a:srgbClr val="C00000"/>
                </a:solidFill>
              </a:rPr>
              <a:t>ESCAP / WMO TYPHOON COMMITTEE 16</a:t>
            </a:r>
            <a:r>
              <a:rPr lang="en-US" sz="2400" b="1" baseline="30000" dirty="0" smtClean="0">
                <a:solidFill>
                  <a:srgbClr val="C00000"/>
                </a:solidFill>
              </a:rPr>
              <a:t>TH</a:t>
            </a:r>
            <a:r>
              <a:rPr lang="en-US" sz="2400" b="1" dirty="0" smtClean="0">
                <a:solidFill>
                  <a:srgbClr val="C00000"/>
                </a:solidFill>
              </a:rPr>
              <a:t> INTEGRATED WORKSHOP</a:t>
            </a:r>
          </a:p>
          <a:p>
            <a:pPr algn="ctr"/>
            <a:r>
              <a:rPr lang="en-US" b="1" dirty="0" smtClean="0">
                <a:solidFill>
                  <a:srgbClr val="C00000"/>
                </a:solidFill>
              </a:rPr>
              <a:t>VIRTUAL     DECEMBER 2 – 3, 2021</a:t>
            </a:r>
            <a:endParaRPr lang="en-US" b="1" dirty="0">
              <a:solidFill>
                <a:srgbClr val="C00000"/>
              </a:solidFill>
            </a:endParaRPr>
          </a:p>
        </p:txBody>
      </p:sp>
      <p:sp>
        <p:nvSpPr>
          <p:cNvPr id="8" name="TextBox 7"/>
          <p:cNvSpPr txBox="1"/>
          <p:nvPr/>
        </p:nvSpPr>
        <p:spPr>
          <a:xfrm>
            <a:off x="5038927" y="4099631"/>
            <a:ext cx="7575358" cy="1323439"/>
          </a:xfrm>
          <a:prstGeom prst="rect">
            <a:avLst/>
          </a:prstGeom>
          <a:noFill/>
        </p:spPr>
        <p:txBody>
          <a:bodyPr wrap="square" rtlCol="0">
            <a:spAutoFit/>
          </a:bodyPr>
          <a:lstStyle/>
          <a:p>
            <a:pPr algn="ctr"/>
            <a:r>
              <a:rPr lang="en-US" sz="8000" b="1" dirty="0" smtClean="0">
                <a:solidFill>
                  <a:schemeClr val="bg1"/>
                </a:solidFill>
              </a:rPr>
              <a:t>THANK YOU!</a:t>
            </a:r>
            <a:endParaRPr lang="en-US" sz="5400" b="1" dirty="0">
              <a:solidFill>
                <a:schemeClr val="bg1"/>
              </a:solidFill>
            </a:endParaRPr>
          </a:p>
        </p:txBody>
      </p:sp>
      <p:sp>
        <p:nvSpPr>
          <p:cNvPr id="9" name="TextBox 8"/>
          <p:cNvSpPr txBox="1"/>
          <p:nvPr/>
        </p:nvSpPr>
        <p:spPr>
          <a:xfrm>
            <a:off x="5872768" y="1273896"/>
            <a:ext cx="5907675" cy="2585323"/>
          </a:xfrm>
          <a:prstGeom prst="rect">
            <a:avLst/>
          </a:prstGeom>
          <a:noFill/>
        </p:spPr>
        <p:txBody>
          <a:bodyPr wrap="square" rtlCol="0">
            <a:spAutoFit/>
          </a:bodyPr>
          <a:lstStyle/>
          <a:p>
            <a:pPr algn="ctr"/>
            <a:r>
              <a:rPr lang="en-US" sz="2400" b="1" dirty="0" smtClean="0">
                <a:solidFill>
                  <a:schemeClr val="bg1"/>
                </a:solidFill>
              </a:rPr>
              <a:t>FOR MORE INFORMATION ON TOPICS DISCUSSED IN THIS PRESENTATION: </a:t>
            </a:r>
          </a:p>
          <a:p>
            <a:pPr algn="ctr"/>
            <a:endParaRPr lang="en-US" b="1" dirty="0" smtClean="0">
              <a:solidFill>
                <a:schemeClr val="bg1"/>
              </a:solidFill>
            </a:endParaRPr>
          </a:p>
          <a:p>
            <a:pPr algn="ctr"/>
            <a:r>
              <a:rPr lang="en-US" sz="2400" b="1" dirty="0" smtClean="0">
                <a:solidFill>
                  <a:schemeClr val="bg1"/>
                </a:solidFill>
              </a:rPr>
              <a:t>Marcus Landon Aydlett</a:t>
            </a:r>
          </a:p>
          <a:p>
            <a:pPr algn="ctr"/>
            <a:r>
              <a:rPr lang="en-US" sz="2400" b="1" dirty="0" smtClean="0">
                <a:solidFill>
                  <a:schemeClr val="bg1"/>
                </a:solidFill>
              </a:rPr>
              <a:t>Warning Coordination Meteorologist</a:t>
            </a:r>
          </a:p>
          <a:p>
            <a:pPr algn="ctr"/>
            <a:r>
              <a:rPr lang="en-US" sz="2400" b="1" dirty="0" smtClean="0">
                <a:solidFill>
                  <a:schemeClr val="bg1"/>
                </a:solidFill>
              </a:rPr>
              <a:t>US National Weather Service, Guam</a:t>
            </a:r>
          </a:p>
          <a:p>
            <a:pPr algn="ctr"/>
            <a:r>
              <a:rPr lang="en-US" sz="2400" b="1" dirty="0" smtClean="0">
                <a:solidFill>
                  <a:srgbClr val="C00000"/>
                </a:solidFill>
                <a:hlinkClick r:id="rId3"/>
              </a:rPr>
              <a:t>Marcus.Aydlett@NOAA.gov</a:t>
            </a:r>
            <a:r>
              <a:rPr lang="en-US" sz="2400" b="1" dirty="0" smtClean="0">
                <a:solidFill>
                  <a:srgbClr val="C00000"/>
                </a:solidFill>
              </a:rPr>
              <a:t> </a:t>
            </a:r>
          </a:p>
        </p:txBody>
      </p:sp>
      <p:sp>
        <p:nvSpPr>
          <p:cNvPr id="10" name="TextBox 9"/>
          <p:cNvSpPr txBox="1"/>
          <p:nvPr/>
        </p:nvSpPr>
        <p:spPr>
          <a:xfrm>
            <a:off x="1" y="5903893"/>
            <a:ext cx="12191998" cy="954107"/>
          </a:xfrm>
          <a:prstGeom prst="rect">
            <a:avLst/>
          </a:prstGeom>
          <a:solidFill>
            <a:schemeClr val="tx1"/>
          </a:solidFill>
        </p:spPr>
        <p:txBody>
          <a:bodyPr wrap="square" rtlCol="0">
            <a:spAutoFit/>
          </a:bodyPr>
          <a:lstStyle/>
          <a:p>
            <a:pPr algn="ctr"/>
            <a:r>
              <a:rPr lang="en-US" sz="2800" b="1" dirty="0" smtClean="0">
                <a:solidFill>
                  <a:schemeClr val="bg1"/>
                </a:solidFill>
              </a:rPr>
              <a:t>STRENGTHENING IMPACT-BASED FORECASTING FOR IMPROVING THE CAPACITY OF TYPHOON-RELATED DISASTER RISK REDUCTION</a:t>
            </a:r>
            <a:endParaRPr lang="en-US" sz="2800" b="1" dirty="0">
              <a:solidFill>
                <a:schemeClr val="bg1"/>
              </a:solidFill>
            </a:endParaRPr>
          </a:p>
        </p:txBody>
      </p:sp>
    </p:spTree>
    <p:extLst>
      <p:ext uri="{BB962C8B-B14F-4D97-AF65-F5344CB8AC3E}">
        <p14:creationId xmlns:p14="http://schemas.microsoft.com/office/powerpoint/2010/main" val="347131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
        <p:nvSpPr>
          <p:cNvPr id="5" name="Subtitle 2"/>
          <p:cNvSpPr txBox="1">
            <a:spLocks/>
          </p:cNvSpPr>
          <p:nvPr/>
        </p:nvSpPr>
        <p:spPr>
          <a:xfrm>
            <a:off x="1" y="280010"/>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chemeClr val="bg1"/>
                </a:solidFill>
              </a:rPr>
              <a:t>Impact-Based Decision Support Services: Defined</a:t>
            </a:r>
            <a:endParaRPr lang="en-US" sz="36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240656" y="1246909"/>
            <a:ext cx="9105224" cy="1569660"/>
          </a:xfrm>
          <a:prstGeom prst="rect">
            <a:avLst/>
          </a:prstGeom>
          <a:noFill/>
        </p:spPr>
        <p:txBody>
          <a:bodyPr wrap="square" rtlCol="0">
            <a:spAutoFit/>
          </a:bodyPr>
          <a:lstStyle/>
          <a:p>
            <a:r>
              <a:rPr lang="en-US" sz="4800" b="1" dirty="0" smtClean="0"/>
              <a:t>What Is “Impact-Based Decision Support Services?”</a:t>
            </a:r>
            <a:endParaRPr lang="en-US" sz="4800" b="1" dirty="0"/>
          </a:p>
        </p:txBody>
      </p:sp>
      <p:sp>
        <p:nvSpPr>
          <p:cNvPr id="6" name="TextBox 5"/>
          <p:cNvSpPr txBox="1"/>
          <p:nvPr/>
        </p:nvSpPr>
        <p:spPr>
          <a:xfrm>
            <a:off x="1531917" y="3779959"/>
            <a:ext cx="10288745" cy="1384995"/>
          </a:xfrm>
          <a:prstGeom prst="rect">
            <a:avLst/>
          </a:prstGeom>
          <a:noFill/>
        </p:spPr>
        <p:txBody>
          <a:bodyPr wrap="square" rtlCol="0">
            <a:spAutoFit/>
          </a:bodyPr>
          <a:lstStyle/>
          <a:p>
            <a:pPr algn="r"/>
            <a:r>
              <a:rPr lang="en-US" sz="2800" b="1" dirty="0" smtClean="0"/>
              <a:t>IDSS is the provision of relevant information and interpretative services to enable Core Partners’ decisions when weather, water or climate has a direct impact on the protection of lives and livelihoods</a:t>
            </a:r>
            <a:endParaRPr lang="en-US" sz="2800" b="1" dirty="0"/>
          </a:p>
        </p:txBody>
      </p:sp>
    </p:spTree>
    <p:extLst>
      <p:ext uri="{BB962C8B-B14F-4D97-AF65-F5344CB8AC3E}">
        <p14:creationId xmlns:p14="http://schemas.microsoft.com/office/powerpoint/2010/main" val="3873561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
        <p:nvSpPr>
          <p:cNvPr id="5" name="Subtitle 2"/>
          <p:cNvSpPr txBox="1">
            <a:spLocks/>
          </p:cNvSpPr>
          <p:nvPr/>
        </p:nvSpPr>
        <p:spPr>
          <a:xfrm>
            <a:off x="1" y="280010"/>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rPr>
              <a:t>Importance of IDSS within the NWS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1543389" y="1293075"/>
            <a:ext cx="9105224" cy="923330"/>
          </a:xfrm>
          <a:prstGeom prst="rect">
            <a:avLst/>
          </a:prstGeom>
          <a:noFill/>
        </p:spPr>
        <p:txBody>
          <a:bodyPr wrap="square" rtlCol="0">
            <a:spAutoFit/>
          </a:bodyPr>
          <a:lstStyle/>
          <a:p>
            <a:pPr algn="ctr"/>
            <a:r>
              <a:rPr lang="en-US" sz="5400" b="1" dirty="0" smtClean="0"/>
              <a:t>NWS Mission Statement</a:t>
            </a:r>
            <a:endParaRPr lang="en-US" sz="5400" b="1" dirty="0"/>
          </a:p>
        </p:txBody>
      </p:sp>
      <p:sp>
        <p:nvSpPr>
          <p:cNvPr id="6" name="TextBox 5"/>
          <p:cNvSpPr txBox="1"/>
          <p:nvPr/>
        </p:nvSpPr>
        <p:spPr>
          <a:xfrm>
            <a:off x="951628" y="2646490"/>
            <a:ext cx="10288745" cy="1384995"/>
          </a:xfrm>
          <a:prstGeom prst="rect">
            <a:avLst/>
          </a:prstGeom>
          <a:noFill/>
          <a:ln w="38100">
            <a:solidFill>
              <a:schemeClr val="tx1"/>
            </a:solidFill>
          </a:ln>
        </p:spPr>
        <p:txBody>
          <a:bodyPr wrap="square" rtlCol="0">
            <a:spAutoFit/>
          </a:bodyPr>
          <a:lstStyle/>
          <a:p>
            <a:pPr algn="ctr"/>
            <a:r>
              <a:rPr lang="en-US" sz="2800" b="1" dirty="0" smtClean="0"/>
              <a:t>Provide weather, water and climate data, forecasts, warnings, and </a:t>
            </a:r>
            <a:r>
              <a:rPr lang="en-US" sz="2800" b="1" u="sng" dirty="0" smtClean="0"/>
              <a:t>impact-based decision support services</a:t>
            </a:r>
            <a:r>
              <a:rPr lang="en-US" sz="2800" b="1" dirty="0" smtClean="0"/>
              <a:t> for the protection of life and property and enhancement of the national economy</a:t>
            </a:r>
            <a:endParaRPr lang="en-US" sz="2800" b="1" dirty="0"/>
          </a:p>
        </p:txBody>
      </p:sp>
      <p:sp>
        <p:nvSpPr>
          <p:cNvPr id="9" name="TextBox 8"/>
          <p:cNvSpPr txBox="1"/>
          <p:nvPr/>
        </p:nvSpPr>
        <p:spPr>
          <a:xfrm>
            <a:off x="1403267" y="4731972"/>
            <a:ext cx="9385465" cy="954107"/>
          </a:xfrm>
          <a:prstGeom prst="rect">
            <a:avLst/>
          </a:prstGeom>
          <a:noFill/>
        </p:spPr>
        <p:txBody>
          <a:bodyPr wrap="square" rtlCol="0">
            <a:spAutoFit/>
          </a:bodyPr>
          <a:lstStyle/>
          <a:p>
            <a:pPr algn="ctr"/>
            <a:r>
              <a:rPr lang="en-US" sz="2800" dirty="0" smtClean="0"/>
              <a:t>The NWS Mission Statement was updated in October 2021 for the addition of “impact-based decision support services.”</a:t>
            </a:r>
            <a:endParaRPr lang="en-US" sz="2800" dirty="0"/>
          </a:p>
        </p:txBody>
      </p:sp>
    </p:spTree>
    <p:extLst>
      <p:ext uri="{BB962C8B-B14F-4D97-AF65-F5344CB8AC3E}">
        <p14:creationId xmlns:p14="http://schemas.microsoft.com/office/powerpoint/2010/main" val="428508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
        <p:nvSpPr>
          <p:cNvPr id="5" name="Subtitle 2"/>
          <p:cNvSpPr txBox="1">
            <a:spLocks/>
          </p:cNvSpPr>
          <p:nvPr/>
        </p:nvSpPr>
        <p:spPr>
          <a:xfrm>
            <a:off x="1" y="280010"/>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chemeClr val="bg1"/>
                </a:solidFill>
              </a:rPr>
              <a:t>Importance of IDSS within the NWS</a:t>
            </a:r>
            <a:endParaRPr lang="en-US" sz="36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0" y="1302127"/>
            <a:ext cx="11402291" cy="1200329"/>
          </a:xfrm>
          <a:prstGeom prst="rect">
            <a:avLst/>
          </a:prstGeom>
          <a:noFill/>
        </p:spPr>
        <p:txBody>
          <a:bodyPr wrap="square" rtlCol="0">
            <a:spAutoFit/>
          </a:bodyPr>
          <a:lstStyle/>
          <a:p>
            <a:r>
              <a:rPr lang="en-US" sz="3600" b="1" dirty="0" smtClean="0"/>
              <a:t>Dr. Louis Uccellini, Director, U.S. National Weather Service</a:t>
            </a:r>
          </a:p>
          <a:p>
            <a:r>
              <a:rPr lang="en-US" sz="3600" b="1" dirty="0" smtClean="0"/>
              <a:t>On recognizing IDSS in the NWS Mission Statement: </a:t>
            </a:r>
            <a:endParaRPr lang="en-US" sz="3600" b="1" dirty="0"/>
          </a:p>
        </p:txBody>
      </p:sp>
      <p:sp>
        <p:nvSpPr>
          <p:cNvPr id="9" name="TextBox 8"/>
          <p:cNvSpPr txBox="1"/>
          <p:nvPr/>
        </p:nvSpPr>
        <p:spPr>
          <a:xfrm>
            <a:off x="657102" y="3045403"/>
            <a:ext cx="10877798" cy="1200329"/>
          </a:xfrm>
          <a:prstGeom prst="rect">
            <a:avLst/>
          </a:prstGeom>
          <a:noFill/>
        </p:spPr>
        <p:txBody>
          <a:bodyPr wrap="square" rtlCol="0">
            <a:spAutoFit/>
          </a:bodyPr>
          <a:lstStyle/>
          <a:p>
            <a:pPr algn="ctr"/>
            <a:r>
              <a:rPr lang="en-US" sz="2400" b="1" dirty="0" smtClean="0"/>
              <a:t>“IDSS is now as much a part of our mission as forecasts and warnings, and reflects the realization that IDSS is actually an essential element for realizing the second half of the existing mission statement related to the protection of life and property.”</a:t>
            </a:r>
            <a:endParaRPr lang="en-US" sz="2400" b="1" dirty="0"/>
          </a:p>
        </p:txBody>
      </p:sp>
      <p:sp>
        <p:nvSpPr>
          <p:cNvPr id="11" name="TextBox 10"/>
          <p:cNvSpPr txBox="1"/>
          <p:nvPr/>
        </p:nvSpPr>
        <p:spPr>
          <a:xfrm>
            <a:off x="750126" y="4659773"/>
            <a:ext cx="10877798" cy="1200329"/>
          </a:xfrm>
          <a:prstGeom prst="rect">
            <a:avLst/>
          </a:prstGeom>
          <a:noFill/>
        </p:spPr>
        <p:txBody>
          <a:bodyPr wrap="square" rtlCol="0">
            <a:spAutoFit/>
          </a:bodyPr>
          <a:lstStyle/>
          <a:p>
            <a:pPr algn="ctr"/>
            <a:r>
              <a:rPr lang="en-US" sz="2400" b="1" dirty="0" smtClean="0"/>
              <a:t>“By updating our mission, we acknowledge that to keep Americans safe and to enhance the economy, </a:t>
            </a:r>
            <a:r>
              <a:rPr lang="en-US" sz="2400" b="1" i="1" u="sng" dirty="0" smtClean="0"/>
              <a:t>we must look beyond the forecast to transform the way people receive, understand, and act on information</a:t>
            </a:r>
            <a:r>
              <a:rPr lang="en-US" sz="2400" b="1" dirty="0" smtClean="0"/>
              <a:t>.”</a:t>
            </a:r>
            <a:endParaRPr lang="en-US" sz="2400" b="1" dirty="0"/>
          </a:p>
        </p:txBody>
      </p:sp>
    </p:spTree>
    <p:extLst>
      <p:ext uri="{BB962C8B-B14F-4D97-AF65-F5344CB8AC3E}">
        <p14:creationId xmlns:p14="http://schemas.microsoft.com/office/powerpoint/2010/main" val="649555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
        <p:nvSpPr>
          <p:cNvPr id="5" name="Subtitle 2"/>
          <p:cNvSpPr txBox="1">
            <a:spLocks/>
          </p:cNvSpPr>
          <p:nvPr/>
        </p:nvSpPr>
        <p:spPr>
          <a:xfrm>
            <a:off x="1" y="280010"/>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chemeClr val="bg1"/>
                </a:solidFill>
              </a:rPr>
              <a:t>Why IDSS? A Vision for a Weather-Ready Nation</a:t>
            </a:r>
            <a:endParaRPr lang="en-US" sz="36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pic>
        <p:nvPicPr>
          <p:cNvPr id="12" name="Shape 305" descr="HWT-EWP-2007.jp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t="11450" b="11452"/>
          <a:stretch>
            <a:fillRect/>
          </a:stretch>
        </p:blipFill>
        <p:spPr bwMode="auto">
          <a:xfrm>
            <a:off x="146454" y="1746150"/>
            <a:ext cx="3697569" cy="2018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Shape 306"/>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1415" y="1746149"/>
            <a:ext cx="3563737" cy="2018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Shape 308"/>
          <p:cNvSpPr txBox="1">
            <a:spLocks noChangeArrowheads="1"/>
          </p:cNvSpPr>
          <p:nvPr/>
        </p:nvSpPr>
        <p:spPr bwMode="auto">
          <a:xfrm>
            <a:off x="4161779" y="1095287"/>
            <a:ext cx="3603008" cy="6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sz="4400">
                <a:solidFill>
                  <a:srgbClr val="FFFF00"/>
                </a:solidFill>
                <a:latin typeface="Arial" panose="020B0604020202020204" pitchFamily="34" charset="0"/>
              </a:defRPr>
            </a:lvl1pPr>
            <a:lvl2pPr marL="742950" indent="-285750">
              <a:defRPr sz="4400">
                <a:solidFill>
                  <a:srgbClr val="FFFF00"/>
                </a:solidFill>
                <a:latin typeface="Arial" panose="020B0604020202020204" pitchFamily="34" charset="0"/>
              </a:defRPr>
            </a:lvl2pPr>
            <a:lvl3pPr marL="1143000" indent="-228600">
              <a:defRPr sz="4400">
                <a:solidFill>
                  <a:srgbClr val="FFFF00"/>
                </a:solidFill>
                <a:latin typeface="Arial" panose="020B0604020202020204" pitchFamily="34" charset="0"/>
              </a:defRPr>
            </a:lvl3pPr>
            <a:lvl4pPr marL="1600200" indent="-228600">
              <a:defRPr sz="4400">
                <a:solidFill>
                  <a:srgbClr val="FFFF00"/>
                </a:solidFill>
                <a:latin typeface="Arial" panose="020B0604020202020204" pitchFamily="34" charset="0"/>
              </a:defRPr>
            </a:lvl4pPr>
            <a:lvl5pPr marL="2057400" indent="-228600">
              <a:defRPr sz="4400">
                <a:solidFill>
                  <a:srgbClr val="FFFF00"/>
                </a:solidFill>
                <a:latin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Arial" panose="020B0604020202020204" pitchFamily="34" charset="0"/>
              </a:defRPr>
            </a:lvl9pPr>
          </a:lstStyle>
          <a:p>
            <a:pPr algn="ctr">
              <a:buClr>
                <a:srgbClr val="008000"/>
              </a:buClr>
              <a:buSzPct val="25000"/>
              <a:buFont typeface="Arial Black" panose="020B0A04020102020204" pitchFamily="34" charset="0"/>
              <a:buNone/>
            </a:pPr>
            <a:r>
              <a:rPr lang="en-US" altLang="en-US" sz="3200" b="1" dirty="0" smtClean="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rPr>
              <a:t>Vision </a:t>
            </a:r>
            <a:r>
              <a:rPr lang="en-US" altLang="en-US" sz="3200" b="1" dirty="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rPr>
              <a:t>for Tomorrow</a:t>
            </a:r>
          </a:p>
        </p:txBody>
      </p:sp>
      <p:sp>
        <p:nvSpPr>
          <p:cNvPr id="15" name="Shape 308"/>
          <p:cNvSpPr txBox="1">
            <a:spLocks noChangeArrowheads="1"/>
          </p:cNvSpPr>
          <p:nvPr/>
        </p:nvSpPr>
        <p:spPr bwMode="auto">
          <a:xfrm>
            <a:off x="4161779" y="4001932"/>
            <a:ext cx="3653543" cy="172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sz="4400">
                <a:solidFill>
                  <a:srgbClr val="FFFF00"/>
                </a:solidFill>
                <a:latin typeface="Arial" panose="020B0604020202020204" pitchFamily="34" charset="0"/>
              </a:defRPr>
            </a:lvl1pPr>
            <a:lvl2pPr marL="742950" indent="-285750">
              <a:defRPr sz="4400">
                <a:solidFill>
                  <a:srgbClr val="FFFF00"/>
                </a:solidFill>
                <a:latin typeface="Arial" panose="020B0604020202020204" pitchFamily="34" charset="0"/>
              </a:defRPr>
            </a:lvl2pPr>
            <a:lvl3pPr marL="1143000" indent="-228600">
              <a:defRPr sz="4400">
                <a:solidFill>
                  <a:srgbClr val="FFFF00"/>
                </a:solidFill>
                <a:latin typeface="Arial" panose="020B0604020202020204" pitchFamily="34" charset="0"/>
              </a:defRPr>
            </a:lvl3pPr>
            <a:lvl4pPr marL="1600200" indent="-228600">
              <a:defRPr sz="4400">
                <a:solidFill>
                  <a:srgbClr val="FFFF00"/>
                </a:solidFill>
                <a:latin typeface="Arial" panose="020B0604020202020204" pitchFamily="34" charset="0"/>
              </a:defRPr>
            </a:lvl4pPr>
            <a:lvl5pPr marL="2057400" indent="-228600">
              <a:defRPr sz="4400">
                <a:solidFill>
                  <a:srgbClr val="FFFF00"/>
                </a:solidFill>
                <a:latin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Arial" panose="020B0604020202020204" pitchFamily="34" charset="0"/>
              </a:defRPr>
            </a:lvl9pPr>
          </a:lstStyle>
          <a:p>
            <a:pPr algn="ctr">
              <a:buClr>
                <a:srgbClr val="008000"/>
              </a:buClr>
              <a:buSzPct val="25000"/>
              <a:buFont typeface="Arial Black" panose="020B0A04020102020204" pitchFamily="34" charset="0"/>
              <a:buNone/>
            </a:pPr>
            <a:r>
              <a:rPr lang="en-US" altLang="en-US" sz="2000" dirty="0" smtClean="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rPr>
              <a:t>A </a:t>
            </a:r>
            <a:r>
              <a:rPr lang="en-US" altLang="en-US" sz="2000" b="1" dirty="0" smtClean="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rPr>
              <a:t>Weather-Ready Nation </a:t>
            </a:r>
            <a:r>
              <a:rPr lang="en-US" altLang="en-US" sz="2000" dirty="0" smtClean="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rPr>
              <a:t>where society is prepared for and responds to weather and water events; where communities are “Ready, Responsive and Resilient”</a:t>
            </a:r>
            <a:endParaRPr lang="en-US" altLang="en-US" sz="2000" dirty="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endParaRPr>
          </a:p>
        </p:txBody>
      </p:sp>
      <p:sp>
        <p:nvSpPr>
          <p:cNvPr id="16" name="Shape 308"/>
          <p:cNvSpPr txBox="1">
            <a:spLocks noChangeArrowheads="1"/>
          </p:cNvSpPr>
          <p:nvPr/>
        </p:nvSpPr>
        <p:spPr bwMode="auto">
          <a:xfrm>
            <a:off x="315149" y="1095288"/>
            <a:ext cx="3360177" cy="6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sz="4400">
                <a:solidFill>
                  <a:srgbClr val="FFFF00"/>
                </a:solidFill>
                <a:latin typeface="Arial" panose="020B0604020202020204" pitchFamily="34" charset="0"/>
              </a:defRPr>
            </a:lvl1pPr>
            <a:lvl2pPr marL="742950" indent="-285750">
              <a:defRPr sz="4400">
                <a:solidFill>
                  <a:srgbClr val="FFFF00"/>
                </a:solidFill>
                <a:latin typeface="Arial" panose="020B0604020202020204" pitchFamily="34" charset="0"/>
              </a:defRPr>
            </a:lvl2pPr>
            <a:lvl3pPr marL="1143000" indent="-228600">
              <a:defRPr sz="4400">
                <a:solidFill>
                  <a:srgbClr val="FFFF00"/>
                </a:solidFill>
                <a:latin typeface="Arial" panose="020B0604020202020204" pitchFamily="34" charset="0"/>
              </a:defRPr>
            </a:lvl3pPr>
            <a:lvl4pPr marL="1600200" indent="-228600">
              <a:defRPr sz="4400">
                <a:solidFill>
                  <a:srgbClr val="FFFF00"/>
                </a:solidFill>
                <a:latin typeface="Arial" panose="020B0604020202020204" pitchFamily="34" charset="0"/>
              </a:defRPr>
            </a:lvl4pPr>
            <a:lvl5pPr marL="2057400" indent="-228600">
              <a:defRPr sz="4400">
                <a:solidFill>
                  <a:srgbClr val="FFFF00"/>
                </a:solidFill>
                <a:latin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Arial" panose="020B0604020202020204" pitchFamily="34" charset="0"/>
              </a:defRPr>
            </a:lvl9pPr>
          </a:lstStyle>
          <a:p>
            <a:pPr algn="ctr">
              <a:buClr>
                <a:srgbClr val="008000"/>
              </a:buClr>
              <a:buSzPct val="25000"/>
              <a:buFont typeface="Arial Black" panose="020B0A04020102020204" pitchFamily="34" charset="0"/>
              <a:buNone/>
            </a:pPr>
            <a:r>
              <a:rPr lang="en-US" altLang="en-US" sz="3200" b="1" dirty="0" smtClean="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rPr>
              <a:t>Mission for Today</a:t>
            </a:r>
            <a:endParaRPr lang="en-US" altLang="en-US" sz="3200" b="1" dirty="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endParaRPr>
          </a:p>
        </p:txBody>
      </p:sp>
      <p:sp>
        <p:nvSpPr>
          <p:cNvPr id="17" name="Shape 308"/>
          <p:cNvSpPr txBox="1">
            <a:spLocks noChangeArrowheads="1"/>
          </p:cNvSpPr>
          <p:nvPr/>
        </p:nvSpPr>
        <p:spPr bwMode="auto">
          <a:xfrm>
            <a:off x="146454" y="4001932"/>
            <a:ext cx="3697569" cy="222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sz="4400">
                <a:solidFill>
                  <a:srgbClr val="FFFF00"/>
                </a:solidFill>
                <a:latin typeface="Arial" panose="020B0604020202020204" pitchFamily="34" charset="0"/>
              </a:defRPr>
            </a:lvl1pPr>
            <a:lvl2pPr marL="742950" indent="-285750">
              <a:defRPr sz="4400">
                <a:solidFill>
                  <a:srgbClr val="FFFF00"/>
                </a:solidFill>
                <a:latin typeface="Arial" panose="020B0604020202020204" pitchFamily="34" charset="0"/>
              </a:defRPr>
            </a:lvl2pPr>
            <a:lvl3pPr marL="1143000" indent="-228600">
              <a:defRPr sz="4400">
                <a:solidFill>
                  <a:srgbClr val="FFFF00"/>
                </a:solidFill>
                <a:latin typeface="Arial" panose="020B0604020202020204" pitchFamily="34" charset="0"/>
              </a:defRPr>
            </a:lvl3pPr>
            <a:lvl4pPr marL="1600200" indent="-228600">
              <a:defRPr sz="4400">
                <a:solidFill>
                  <a:srgbClr val="FFFF00"/>
                </a:solidFill>
                <a:latin typeface="Arial" panose="020B0604020202020204" pitchFamily="34" charset="0"/>
              </a:defRPr>
            </a:lvl4pPr>
            <a:lvl5pPr marL="2057400" indent="-228600">
              <a:defRPr sz="4400">
                <a:solidFill>
                  <a:srgbClr val="FFFF00"/>
                </a:solidFill>
                <a:latin typeface="Arial" panose="020B0604020202020204" pitchFamily="34" charset="0"/>
              </a:defRPr>
            </a:lvl5pPr>
            <a:lvl6pPr marL="2514600" indent="-228600" eaLnBrk="0" fontAlgn="base" hangingPunct="0">
              <a:spcBef>
                <a:spcPct val="0"/>
              </a:spcBef>
              <a:spcAft>
                <a:spcPct val="0"/>
              </a:spcAft>
              <a:defRPr sz="4400">
                <a:solidFill>
                  <a:srgbClr val="FFFF00"/>
                </a:solidFill>
                <a:latin typeface="Arial" panose="020B0604020202020204" pitchFamily="34" charset="0"/>
              </a:defRPr>
            </a:lvl6pPr>
            <a:lvl7pPr marL="2971800" indent="-228600" eaLnBrk="0" fontAlgn="base" hangingPunct="0">
              <a:spcBef>
                <a:spcPct val="0"/>
              </a:spcBef>
              <a:spcAft>
                <a:spcPct val="0"/>
              </a:spcAft>
              <a:defRPr sz="4400">
                <a:solidFill>
                  <a:srgbClr val="FFFF00"/>
                </a:solidFill>
                <a:latin typeface="Arial" panose="020B0604020202020204" pitchFamily="34" charset="0"/>
              </a:defRPr>
            </a:lvl7pPr>
            <a:lvl8pPr marL="3429000" indent="-228600" eaLnBrk="0" fontAlgn="base" hangingPunct="0">
              <a:spcBef>
                <a:spcPct val="0"/>
              </a:spcBef>
              <a:spcAft>
                <a:spcPct val="0"/>
              </a:spcAft>
              <a:defRPr sz="4400">
                <a:solidFill>
                  <a:srgbClr val="FFFF00"/>
                </a:solidFill>
                <a:latin typeface="Arial" panose="020B0604020202020204" pitchFamily="34" charset="0"/>
              </a:defRPr>
            </a:lvl8pPr>
            <a:lvl9pPr marL="3886200" indent="-228600" eaLnBrk="0" fontAlgn="base" hangingPunct="0">
              <a:spcBef>
                <a:spcPct val="0"/>
              </a:spcBef>
              <a:spcAft>
                <a:spcPct val="0"/>
              </a:spcAft>
              <a:defRPr sz="4400">
                <a:solidFill>
                  <a:srgbClr val="FFFF00"/>
                </a:solidFill>
                <a:latin typeface="Arial" panose="020B0604020202020204" pitchFamily="34" charset="0"/>
              </a:defRPr>
            </a:lvl9pPr>
          </a:lstStyle>
          <a:p>
            <a:pPr algn="ctr">
              <a:buClr>
                <a:srgbClr val="008000"/>
              </a:buClr>
              <a:buSzPct val="25000"/>
              <a:buFont typeface="Arial Black" panose="020B0A04020102020204" pitchFamily="34" charset="0"/>
              <a:buNone/>
            </a:pPr>
            <a:r>
              <a:rPr lang="en-US" altLang="en-US" sz="2000" dirty="0" smtClean="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rPr>
              <a:t>Provide weather, water, and seasonal data, forecasts, warnings </a:t>
            </a:r>
            <a:r>
              <a:rPr lang="en-US" altLang="en-US" sz="2000" b="1" dirty="0" smtClean="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rPr>
              <a:t>and Impact-Based Decision Support Services </a:t>
            </a:r>
            <a:r>
              <a:rPr lang="en-US" altLang="en-US" sz="2000" dirty="0" smtClean="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rPr>
              <a:t>for the protection of life and property and the enhancement of the national economy</a:t>
            </a:r>
            <a:endParaRPr lang="en-US" altLang="en-US" sz="2000" dirty="0">
              <a:solidFill>
                <a:schemeClr val="tx1"/>
              </a:solidFill>
              <a:latin typeface="+mn-lt"/>
              <a:ea typeface="Arial Black" panose="020B0A04020102020204" pitchFamily="34" charset="0"/>
              <a:cs typeface="Arial Black" panose="020B0A04020102020204" pitchFamily="34" charset="0"/>
              <a:sym typeface="Arial Black" panose="020B0A040201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1971" y="930942"/>
            <a:ext cx="3865394" cy="5300344"/>
          </a:xfrm>
          <a:prstGeom prst="rect">
            <a:avLst/>
          </a:prstGeom>
        </p:spPr>
      </p:pic>
      <p:sp>
        <p:nvSpPr>
          <p:cNvPr id="2" name="TextBox 1"/>
          <p:cNvSpPr txBox="1"/>
          <p:nvPr/>
        </p:nvSpPr>
        <p:spPr>
          <a:xfrm>
            <a:off x="8211971" y="3601822"/>
            <a:ext cx="3865395" cy="400110"/>
          </a:xfrm>
          <a:prstGeom prst="rect">
            <a:avLst/>
          </a:prstGeom>
          <a:solidFill>
            <a:schemeClr val="tx1"/>
          </a:solidFill>
          <a:ln>
            <a:solidFill>
              <a:schemeClr val="tx1"/>
            </a:solidFill>
          </a:ln>
        </p:spPr>
        <p:txBody>
          <a:bodyPr wrap="square" rtlCol="0">
            <a:spAutoFit/>
          </a:bodyPr>
          <a:lstStyle/>
          <a:p>
            <a:pPr algn="ctr"/>
            <a:r>
              <a:rPr lang="en-US" sz="2000" b="1" dirty="0" smtClean="0">
                <a:solidFill>
                  <a:schemeClr val="bg1"/>
                </a:solidFill>
              </a:rPr>
              <a:t>What We Communicate</a:t>
            </a:r>
            <a:endParaRPr lang="en-US" sz="2000" b="1" dirty="0">
              <a:solidFill>
                <a:schemeClr val="bg1"/>
              </a:solidFill>
            </a:endParaRPr>
          </a:p>
        </p:txBody>
      </p:sp>
    </p:spTree>
    <p:extLst>
      <p:ext uri="{BB962C8B-B14F-4D97-AF65-F5344CB8AC3E}">
        <p14:creationId xmlns:p14="http://schemas.microsoft.com/office/powerpoint/2010/main" val="3985858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
        <p:nvSpPr>
          <p:cNvPr id="5" name="Subtitle 2"/>
          <p:cNvSpPr txBox="1">
            <a:spLocks/>
          </p:cNvSpPr>
          <p:nvPr/>
        </p:nvSpPr>
        <p:spPr>
          <a:xfrm>
            <a:off x="1" y="280010"/>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chemeClr val="bg1"/>
                </a:solidFill>
              </a:rPr>
              <a:t>IDSS Strategy within the NWS</a:t>
            </a:r>
            <a:endParaRPr lang="en-US" sz="36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stretch>
            <a:fillRect/>
          </a:stretch>
        </p:blipFill>
        <p:spPr>
          <a:xfrm>
            <a:off x="223344" y="1731981"/>
            <a:ext cx="7199431" cy="4195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1454076" y="974320"/>
            <a:ext cx="9283849" cy="646331"/>
          </a:xfrm>
          <a:prstGeom prst="rect">
            <a:avLst/>
          </a:prstGeom>
          <a:noFill/>
        </p:spPr>
        <p:txBody>
          <a:bodyPr wrap="square" rtlCol="0">
            <a:spAutoFit/>
          </a:bodyPr>
          <a:lstStyle/>
          <a:p>
            <a:pPr algn="ctr"/>
            <a:r>
              <a:rPr lang="en-US" sz="3600" b="1" dirty="0" smtClean="0"/>
              <a:t>Continuum of Impact-based Messaging Services</a:t>
            </a:r>
            <a:endParaRPr lang="en-US" sz="3600" b="1" dirty="0"/>
          </a:p>
        </p:txBody>
      </p:sp>
      <p:sp>
        <p:nvSpPr>
          <p:cNvPr id="18" name="TextBox 17"/>
          <p:cNvSpPr txBox="1"/>
          <p:nvPr/>
        </p:nvSpPr>
        <p:spPr>
          <a:xfrm>
            <a:off x="7422775" y="1620651"/>
            <a:ext cx="4769225" cy="4478149"/>
          </a:xfrm>
          <a:prstGeom prst="rect">
            <a:avLst/>
          </a:prstGeom>
          <a:noFill/>
        </p:spPr>
        <p:txBody>
          <a:bodyPr wrap="square" rtlCol="0">
            <a:spAutoFit/>
          </a:bodyPr>
          <a:lstStyle/>
          <a:p>
            <a:pPr algn="ctr"/>
            <a:r>
              <a:rPr lang="en-US" sz="2800" b="1" u="sng" dirty="0" smtClean="0"/>
              <a:t>Tiers of Products and Services</a:t>
            </a:r>
          </a:p>
          <a:p>
            <a:pPr algn="ctr"/>
            <a:endParaRPr lang="en-US" sz="900" b="1" dirty="0"/>
          </a:p>
          <a:p>
            <a:pPr marL="342900" indent="-342900">
              <a:buFont typeface="Arial" panose="020B0604020202020204" pitchFamily="34" charset="0"/>
              <a:buChar char="•"/>
            </a:pPr>
            <a:r>
              <a:rPr lang="en-US" sz="2400" b="1" u="sng" dirty="0" smtClean="0"/>
              <a:t>Public IDSS </a:t>
            </a:r>
            <a:r>
              <a:rPr lang="en-US" sz="2400" b="1" u="sng" dirty="0" smtClean="0"/>
              <a:t>Messaging</a:t>
            </a:r>
            <a:r>
              <a:rPr lang="en-US" sz="2400" b="1" dirty="0" smtClean="0"/>
              <a:t>: The starting point of IDSS</a:t>
            </a:r>
          </a:p>
          <a:p>
            <a:pPr marL="342900" indent="-342900">
              <a:buFont typeface="Arial" panose="020B0604020202020204" pitchFamily="34" charset="0"/>
              <a:buChar char="•"/>
            </a:pPr>
            <a:endParaRPr lang="en-US" sz="1000" b="1" dirty="0" smtClean="0"/>
          </a:p>
          <a:p>
            <a:pPr marL="342900" indent="-342900">
              <a:buFont typeface="Arial" panose="020B0604020202020204" pitchFamily="34" charset="0"/>
              <a:buChar char="•"/>
            </a:pPr>
            <a:r>
              <a:rPr lang="en-US" sz="2400" b="1" u="sng" dirty="0" smtClean="0"/>
              <a:t>Baseline </a:t>
            </a:r>
            <a:r>
              <a:rPr lang="en-US" sz="2400" b="1" u="sng" dirty="0" smtClean="0"/>
              <a:t>IDSS</a:t>
            </a:r>
            <a:r>
              <a:rPr lang="en-US" sz="2400" b="1" dirty="0" smtClean="0"/>
              <a:t>: Services common to all core partners</a:t>
            </a:r>
          </a:p>
          <a:p>
            <a:pPr marL="342900" indent="-342900">
              <a:buFont typeface="Arial" panose="020B0604020202020204" pitchFamily="34" charset="0"/>
              <a:buChar char="•"/>
            </a:pPr>
            <a:endParaRPr lang="en-US" sz="1000" b="1" dirty="0" smtClean="0"/>
          </a:p>
          <a:p>
            <a:pPr marL="342900" indent="-342900">
              <a:buFont typeface="Arial" panose="020B0604020202020204" pitchFamily="34" charset="0"/>
              <a:buChar char="•"/>
            </a:pPr>
            <a:r>
              <a:rPr lang="en-US" sz="2400" b="1" u="sng" dirty="0" smtClean="0"/>
              <a:t>Targeted </a:t>
            </a:r>
            <a:r>
              <a:rPr lang="en-US" sz="2400" b="1" u="sng" dirty="0" smtClean="0"/>
              <a:t>IDSS</a:t>
            </a:r>
            <a:r>
              <a:rPr lang="en-US" sz="2400" b="1" dirty="0" smtClean="0"/>
              <a:t>: Services focused on a specific or group of core partners </a:t>
            </a:r>
          </a:p>
          <a:p>
            <a:pPr marL="342900" indent="-342900">
              <a:buFont typeface="Arial" panose="020B0604020202020204" pitchFamily="34" charset="0"/>
              <a:buChar char="•"/>
            </a:pPr>
            <a:endParaRPr lang="en-US" sz="1000" b="1" dirty="0" smtClean="0"/>
          </a:p>
          <a:p>
            <a:pPr marL="342900" indent="-342900">
              <a:buFont typeface="Arial" panose="020B0604020202020204" pitchFamily="34" charset="0"/>
              <a:buChar char="•"/>
            </a:pPr>
            <a:r>
              <a:rPr lang="en-US" sz="2400" b="1" u="sng" dirty="0" smtClean="0"/>
              <a:t>Integrated </a:t>
            </a:r>
            <a:r>
              <a:rPr lang="en-US" sz="2400" b="1" u="sng" dirty="0" smtClean="0"/>
              <a:t>IDSS</a:t>
            </a:r>
            <a:r>
              <a:rPr lang="en-US" sz="2400" b="1" dirty="0" smtClean="0"/>
              <a:t>: Dedicated support to core partner(s)</a:t>
            </a:r>
            <a:endParaRPr lang="en-US" sz="2400" b="1" dirty="0"/>
          </a:p>
        </p:txBody>
      </p:sp>
    </p:spTree>
    <p:extLst>
      <p:ext uri="{BB962C8B-B14F-4D97-AF65-F5344CB8AC3E}">
        <p14:creationId xmlns:p14="http://schemas.microsoft.com/office/powerpoint/2010/main" val="1836713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
        <p:nvSpPr>
          <p:cNvPr id="5" name="Subtitle 2"/>
          <p:cNvSpPr txBox="1">
            <a:spLocks/>
          </p:cNvSpPr>
          <p:nvPr/>
        </p:nvSpPr>
        <p:spPr>
          <a:xfrm>
            <a:off x="1" y="280010"/>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chemeClr val="bg1"/>
                </a:solidFill>
              </a:rPr>
              <a:t>IDSS Strategy within the NWS</a:t>
            </a:r>
            <a:endParaRPr lang="en-US" sz="36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stretch>
            <a:fillRect/>
          </a:stretch>
        </p:blipFill>
        <p:spPr>
          <a:xfrm>
            <a:off x="134911" y="1731981"/>
            <a:ext cx="7462240" cy="4312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454076" y="974320"/>
            <a:ext cx="9283849" cy="646331"/>
          </a:xfrm>
          <a:prstGeom prst="rect">
            <a:avLst/>
          </a:prstGeom>
          <a:noFill/>
        </p:spPr>
        <p:txBody>
          <a:bodyPr wrap="square" rtlCol="0">
            <a:spAutoFit/>
          </a:bodyPr>
          <a:lstStyle/>
          <a:p>
            <a:pPr algn="ctr"/>
            <a:r>
              <a:rPr lang="en-US" sz="3600" b="1" dirty="0" smtClean="0"/>
              <a:t>IDSS Operating Cycle</a:t>
            </a:r>
            <a:endParaRPr lang="en-US" sz="3600" b="1" dirty="0"/>
          </a:p>
        </p:txBody>
      </p:sp>
      <p:sp>
        <p:nvSpPr>
          <p:cNvPr id="11" name="TextBox 10"/>
          <p:cNvSpPr txBox="1"/>
          <p:nvPr/>
        </p:nvSpPr>
        <p:spPr>
          <a:xfrm>
            <a:off x="7597151" y="1627051"/>
            <a:ext cx="4607859" cy="4647426"/>
          </a:xfrm>
          <a:prstGeom prst="rect">
            <a:avLst/>
          </a:prstGeom>
          <a:noFill/>
        </p:spPr>
        <p:txBody>
          <a:bodyPr wrap="square" rtlCol="0">
            <a:spAutoFit/>
          </a:bodyPr>
          <a:lstStyle/>
          <a:p>
            <a:pPr algn="ctr"/>
            <a:r>
              <a:rPr lang="en-US" sz="2400" b="1" u="sng" dirty="0" smtClean="0"/>
              <a:t>4 Phases of the Operating Cycle</a:t>
            </a:r>
          </a:p>
          <a:p>
            <a:pPr algn="ctr"/>
            <a:endParaRPr lang="en-US" sz="800" b="1" dirty="0"/>
          </a:p>
          <a:p>
            <a:pPr marL="342900" indent="-342900">
              <a:buFont typeface="Arial" panose="020B0604020202020204" pitchFamily="34" charset="0"/>
              <a:buChar char="•"/>
            </a:pPr>
            <a:r>
              <a:rPr lang="en-US" sz="2000" b="1" dirty="0" smtClean="0"/>
              <a:t>Relationship Building</a:t>
            </a:r>
          </a:p>
          <a:p>
            <a:pPr marL="800100" lvl="1" indent="-342900">
              <a:buFont typeface="Arial" panose="020B0604020202020204" pitchFamily="34" charset="0"/>
              <a:buChar char="•"/>
            </a:pPr>
            <a:r>
              <a:rPr lang="en-US" b="1" dirty="0" smtClean="0"/>
              <a:t>Coordination with core partners on needs</a:t>
            </a:r>
          </a:p>
          <a:p>
            <a:pPr marL="342900" indent="-342900">
              <a:buFont typeface="Arial" panose="020B0604020202020204" pitchFamily="34" charset="0"/>
              <a:buChar char="•"/>
            </a:pPr>
            <a:r>
              <a:rPr lang="en-US" sz="2000" b="1" dirty="0" smtClean="0"/>
              <a:t>Readiness</a:t>
            </a:r>
          </a:p>
          <a:p>
            <a:pPr marL="800100" lvl="1" indent="-342900">
              <a:buFont typeface="Arial" panose="020B0604020202020204" pitchFamily="34" charset="0"/>
              <a:buChar char="•"/>
            </a:pPr>
            <a:r>
              <a:rPr lang="en-US" b="1" dirty="0" smtClean="0"/>
              <a:t>NWS Office planning activities to meet partner needs and ensuring staff readiness (training and exercises)</a:t>
            </a:r>
          </a:p>
          <a:p>
            <a:pPr marL="342900" indent="-342900">
              <a:buFont typeface="Arial" panose="020B0604020202020204" pitchFamily="34" charset="0"/>
              <a:buChar char="•"/>
            </a:pPr>
            <a:r>
              <a:rPr lang="en-US" sz="2000" b="1" dirty="0" smtClean="0"/>
              <a:t>Delivery</a:t>
            </a:r>
          </a:p>
          <a:p>
            <a:pPr marL="800100" lvl="1" indent="-342900">
              <a:buFont typeface="Arial" panose="020B0604020202020204" pitchFamily="34" charset="0"/>
              <a:buChar char="•"/>
            </a:pPr>
            <a:r>
              <a:rPr lang="en-US" b="1" dirty="0" smtClean="0"/>
              <a:t>Activities for the tactical delivery of IDSS based on planning and partner needs</a:t>
            </a:r>
          </a:p>
          <a:p>
            <a:pPr marL="342900" indent="-342900">
              <a:buFont typeface="Arial" panose="020B0604020202020204" pitchFamily="34" charset="0"/>
              <a:buChar char="•"/>
            </a:pPr>
            <a:r>
              <a:rPr lang="en-US" sz="2000" b="1" dirty="0" smtClean="0"/>
              <a:t>Assessment</a:t>
            </a:r>
          </a:p>
          <a:p>
            <a:pPr marL="800100" lvl="1" indent="-342900">
              <a:buFont typeface="Arial" panose="020B0604020202020204" pitchFamily="34" charset="0"/>
              <a:buChar char="•"/>
            </a:pPr>
            <a:r>
              <a:rPr lang="en-US" b="1" dirty="0" smtClean="0"/>
              <a:t>Gathering feedback to refine and improve services to partners</a:t>
            </a:r>
            <a:endParaRPr lang="en-US" b="1" dirty="0"/>
          </a:p>
        </p:txBody>
      </p:sp>
    </p:spTree>
    <p:extLst>
      <p:ext uri="{BB962C8B-B14F-4D97-AF65-F5344CB8AC3E}">
        <p14:creationId xmlns:p14="http://schemas.microsoft.com/office/powerpoint/2010/main" val="198553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99723" y="959219"/>
            <a:ext cx="4724715" cy="2481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
        <p:nvSpPr>
          <p:cNvPr id="5" name="Subtitle 2"/>
          <p:cNvSpPr txBox="1">
            <a:spLocks/>
          </p:cNvSpPr>
          <p:nvPr/>
        </p:nvSpPr>
        <p:spPr>
          <a:xfrm>
            <a:off x="1" y="280010"/>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chemeClr val="bg1"/>
                </a:solidFill>
              </a:rPr>
              <a:t>Operational IDSS: Social Media</a:t>
            </a:r>
            <a:endParaRPr lang="en-US" sz="36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sp>
        <p:nvSpPr>
          <p:cNvPr id="17" name="TextBox 16"/>
          <p:cNvSpPr txBox="1"/>
          <p:nvPr/>
        </p:nvSpPr>
        <p:spPr>
          <a:xfrm>
            <a:off x="423816" y="976601"/>
            <a:ext cx="4912891" cy="1938992"/>
          </a:xfrm>
          <a:prstGeom prst="rect">
            <a:avLst/>
          </a:prstGeom>
          <a:noFill/>
        </p:spPr>
        <p:txBody>
          <a:bodyPr wrap="square" numCol="1" rtlCol="0">
            <a:spAutoFit/>
          </a:bodyPr>
          <a:lstStyle/>
          <a:p>
            <a:pPr marL="285750" indent="-285750">
              <a:buFont typeface="Arial" panose="020B0604020202020204" pitchFamily="34" charset="0"/>
              <a:buChar char="•"/>
            </a:pPr>
            <a:r>
              <a:rPr lang="en-US" sz="2000" b="1" dirty="0" smtClean="0"/>
              <a:t>Text is plain language</a:t>
            </a:r>
          </a:p>
          <a:p>
            <a:pPr marL="285750" indent="-285750">
              <a:buFont typeface="Arial" panose="020B0604020202020204" pitchFamily="34" charset="0"/>
              <a:buChar char="•"/>
            </a:pPr>
            <a:r>
              <a:rPr lang="en-US" sz="2000" b="1" dirty="0" smtClean="0"/>
              <a:t>Easy to read/understand</a:t>
            </a:r>
          </a:p>
          <a:p>
            <a:pPr marL="285750" indent="-285750">
              <a:buFont typeface="Arial" panose="020B0604020202020204" pitchFamily="34" charset="0"/>
              <a:buChar char="•"/>
            </a:pPr>
            <a:r>
              <a:rPr lang="en-US" sz="2000" b="1" dirty="0" smtClean="0"/>
              <a:t>Tells the reader what they want to know</a:t>
            </a:r>
          </a:p>
          <a:p>
            <a:pPr marL="285750" indent="-285750">
              <a:buFont typeface="Arial" panose="020B0604020202020204" pitchFamily="34" charset="0"/>
              <a:buChar char="•"/>
            </a:pPr>
            <a:r>
              <a:rPr lang="en-US" sz="2000" b="1" dirty="0" smtClean="0"/>
              <a:t>Use of info-graphic</a:t>
            </a:r>
          </a:p>
          <a:p>
            <a:pPr marL="285750" indent="-285750">
              <a:buFont typeface="Arial" panose="020B0604020202020204" pitchFamily="34" charset="0"/>
              <a:buChar char="•"/>
            </a:pPr>
            <a:r>
              <a:rPr lang="en-US" sz="2000" b="1" dirty="0" smtClean="0"/>
              <a:t>When to expect new information</a:t>
            </a:r>
          </a:p>
          <a:p>
            <a:pPr marL="285750" indent="-285750">
              <a:buFont typeface="Arial" panose="020B0604020202020204" pitchFamily="34" charset="0"/>
              <a:buChar char="•"/>
            </a:pPr>
            <a:r>
              <a:rPr lang="en-US" sz="2000" b="1" dirty="0" smtClean="0"/>
              <a:t>Where to go for more information</a:t>
            </a:r>
          </a:p>
        </p:txBody>
      </p:sp>
      <p:pic>
        <p:nvPicPr>
          <p:cNvPr id="2" name="Picture 1"/>
          <p:cNvPicPr>
            <a:picLocks noChangeAspect="1"/>
          </p:cNvPicPr>
          <p:nvPr/>
        </p:nvPicPr>
        <p:blipFill>
          <a:blip r:embed="rId5"/>
          <a:stretch>
            <a:fillRect/>
          </a:stretch>
        </p:blipFill>
        <p:spPr>
          <a:xfrm>
            <a:off x="449379" y="3032158"/>
            <a:ext cx="4887328" cy="3103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a:stretch>
            <a:fillRect/>
          </a:stretch>
        </p:blipFill>
        <p:spPr>
          <a:xfrm>
            <a:off x="6199723" y="3564623"/>
            <a:ext cx="4724715" cy="2652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5885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299239"/>
            <a:ext cx="12192002" cy="584775"/>
          </a:xfrm>
          <a:prstGeom prst="rect">
            <a:avLst/>
          </a:prstGeom>
          <a:solidFill>
            <a:srgbClr val="002060"/>
          </a:solidFill>
        </p:spPr>
        <p:txBody>
          <a:bodyPr wrap="square" rtlCol="0">
            <a:spAutoFit/>
          </a:bodyPr>
          <a:lstStyle/>
          <a:p>
            <a:pPr algn="ctr"/>
            <a:r>
              <a:rPr lang="en-US" sz="3200" b="1" dirty="0" smtClean="0">
                <a:solidFill>
                  <a:schemeClr val="bg1"/>
                </a:solidFill>
              </a:rPr>
              <a:t>IDSS AND THE U.S. NATIONAL WEATHER SERVICE</a:t>
            </a:r>
            <a:endParaRPr lang="en-US" sz="3200" b="1" dirty="0">
              <a:solidFill>
                <a:schemeClr val="bg1"/>
              </a:solidFill>
            </a:endParaRPr>
          </a:p>
        </p:txBody>
      </p:sp>
      <p:sp>
        <p:nvSpPr>
          <p:cNvPr id="5" name="Subtitle 2"/>
          <p:cNvSpPr txBox="1">
            <a:spLocks/>
          </p:cNvSpPr>
          <p:nvPr/>
        </p:nvSpPr>
        <p:spPr>
          <a:xfrm>
            <a:off x="1" y="280010"/>
            <a:ext cx="12192001" cy="58298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chemeClr val="bg1"/>
                </a:solidFill>
              </a:rPr>
              <a:t>Operational IDSS: Weather-Ready Nation Emails</a:t>
            </a:r>
            <a:endParaRPr lang="en-US" sz="36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38" y="95672"/>
            <a:ext cx="896224" cy="896224"/>
          </a:xfrm>
          <a:prstGeom prst="rect">
            <a:avLst/>
          </a:prstGeom>
          <a:noFill/>
          <a:ln>
            <a:no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081" y="103255"/>
            <a:ext cx="886532" cy="886532"/>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46384" y="1156891"/>
            <a:ext cx="7193858"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When facing a weather threat, people want to know </a:t>
            </a:r>
            <a:r>
              <a:rPr lang="en-US" sz="2400" b="1" u="sng" dirty="0" smtClean="0"/>
              <a:t>what</a:t>
            </a:r>
            <a:r>
              <a:rPr lang="en-US" sz="2400" dirty="0" smtClean="0"/>
              <a:t> that threat is, </a:t>
            </a:r>
            <a:r>
              <a:rPr lang="en-US" sz="2400" b="1" u="sng" dirty="0" smtClean="0"/>
              <a:t>what</a:t>
            </a:r>
            <a:r>
              <a:rPr lang="en-US" sz="2400" dirty="0" smtClean="0"/>
              <a:t> it means to them, and </a:t>
            </a:r>
            <a:r>
              <a:rPr lang="en-US" sz="2400" b="1" u="sng" dirty="0" smtClean="0"/>
              <a:t>when</a:t>
            </a:r>
            <a:r>
              <a:rPr lang="en-US" sz="2400" dirty="0" smtClean="0"/>
              <a:t>. </a:t>
            </a:r>
          </a:p>
          <a:p>
            <a:pPr marL="285750" indent="-285750">
              <a:buFont typeface="Arial" panose="020B0604020202020204" pitchFamily="34" charset="0"/>
              <a:buChar char="•"/>
            </a:pPr>
            <a:r>
              <a:rPr lang="en-US" sz="2400" dirty="0" smtClean="0"/>
              <a:t>This tangible item of the WRN is designed to do that. </a:t>
            </a:r>
          </a:p>
          <a:p>
            <a:pPr marL="285750" indent="-285750">
              <a:buFont typeface="Arial" panose="020B0604020202020204" pitchFamily="34" charset="0"/>
              <a:buChar char="•"/>
            </a:pPr>
            <a:r>
              <a:rPr lang="en-US" sz="2400" dirty="0" smtClean="0"/>
              <a:t>In the absence of Wireless Emergency Alerts (WEAs) in the region, this product is sent direct to the user.</a:t>
            </a:r>
            <a:r>
              <a:rPr lang="en-US" sz="1600" dirty="0"/>
              <a:t> </a:t>
            </a:r>
            <a:endParaRPr lang="en-US" sz="1600" dirty="0" smtClean="0"/>
          </a:p>
        </p:txBody>
      </p:sp>
      <p:pic>
        <p:nvPicPr>
          <p:cNvPr id="16" name="Picture 15"/>
          <p:cNvPicPr>
            <a:picLocks noChangeAspect="1"/>
          </p:cNvPicPr>
          <p:nvPr/>
        </p:nvPicPr>
        <p:blipFill>
          <a:blip r:embed="rId4"/>
          <a:stretch>
            <a:fillRect/>
          </a:stretch>
        </p:blipFill>
        <p:spPr>
          <a:xfrm>
            <a:off x="7617351" y="1064378"/>
            <a:ext cx="4031708" cy="5177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46384" y="3759116"/>
            <a:ext cx="7193858" cy="2308324"/>
          </a:xfrm>
          <a:prstGeom prst="rect">
            <a:avLst/>
          </a:prstGeom>
          <a:noFill/>
        </p:spPr>
        <p:txBody>
          <a:bodyPr wrap="square" numCol="2" rtlCol="0">
            <a:spAutoFit/>
          </a:bodyPr>
          <a:lstStyle/>
          <a:p>
            <a:pPr marL="285750" indent="-285750">
              <a:buFont typeface="Arial" panose="020B0604020202020204" pitchFamily="34" charset="0"/>
              <a:buChar char="•"/>
            </a:pPr>
            <a:r>
              <a:rPr lang="en-US" sz="2400" dirty="0" smtClean="0"/>
              <a:t>Text is plain language</a:t>
            </a:r>
          </a:p>
          <a:p>
            <a:pPr marL="285750" indent="-285750">
              <a:buFont typeface="Arial" panose="020B0604020202020204" pitchFamily="34" charset="0"/>
              <a:buChar char="•"/>
            </a:pPr>
            <a:r>
              <a:rPr lang="en-US" sz="2400" dirty="0" smtClean="0"/>
              <a:t>Easy to read/understand</a:t>
            </a:r>
          </a:p>
          <a:p>
            <a:pPr marL="285750" indent="-285750">
              <a:buFont typeface="Arial" panose="020B0604020202020204" pitchFamily="34" charset="0"/>
              <a:buChar char="•"/>
            </a:pPr>
            <a:r>
              <a:rPr lang="en-US" sz="2400" dirty="0" smtClean="0"/>
              <a:t>Tells the reader what they want to know</a:t>
            </a:r>
          </a:p>
          <a:p>
            <a:pPr marL="285750" indent="-285750">
              <a:buFont typeface="Arial" panose="020B0604020202020204" pitchFamily="34" charset="0"/>
              <a:buChar char="•"/>
            </a:pPr>
            <a:r>
              <a:rPr lang="en-US" sz="2400" dirty="0" smtClean="0"/>
              <a:t>Use of info-graphic</a:t>
            </a:r>
          </a:p>
          <a:p>
            <a:pPr marL="285750" indent="-285750">
              <a:buFont typeface="Arial" panose="020B0604020202020204" pitchFamily="34" charset="0"/>
              <a:buChar char="•"/>
            </a:pPr>
            <a:r>
              <a:rPr lang="en-US" sz="2400" dirty="0" smtClean="0"/>
              <a:t>When to expect new information</a:t>
            </a:r>
          </a:p>
          <a:p>
            <a:pPr marL="285750" indent="-285750">
              <a:buFont typeface="Arial" panose="020B0604020202020204" pitchFamily="34" charset="0"/>
              <a:buChar char="•"/>
            </a:pPr>
            <a:r>
              <a:rPr lang="en-US" sz="2400" dirty="0" smtClean="0"/>
              <a:t>Where to go for more information</a:t>
            </a:r>
          </a:p>
          <a:p>
            <a:pPr marL="285750" indent="-285750">
              <a:buFont typeface="Arial" panose="020B0604020202020204" pitchFamily="34" charset="0"/>
              <a:buChar char="•"/>
            </a:pPr>
            <a:r>
              <a:rPr lang="en-US" sz="2400" dirty="0" smtClean="0"/>
              <a:t>Provides a point of contact at the NWS (for better or for worse)</a:t>
            </a:r>
          </a:p>
        </p:txBody>
      </p:sp>
    </p:spTree>
    <p:extLst>
      <p:ext uri="{BB962C8B-B14F-4D97-AF65-F5344CB8AC3E}">
        <p14:creationId xmlns:p14="http://schemas.microsoft.com/office/powerpoint/2010/main" val="3806156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3368</TotalTime>
  <Words>1009</Words>
  <Application>Microsoft Office PowerPoint</Application>
  <PresentationFormat>Widescreen</PresentationFormat>
  <Paragraphs>113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NWS -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Aydlett</dc:creator>
  <cp:lastModifiedBy>Marcus Aydlett</cp:lastModifiedBy>
  <cp:revision>70</cp:revision>
  <cp:lastPrinted>2021-11-28T05:22:05Z</cp:lastPrinted>
  <dcterms:created xsi:type="dcterms:W3CDTF">2019-10-27T20:16:48Z</dcterms:created>
  <dcterms:modified xsi:type="dcterms:W3CDTF">2021-11-30T04:19:43Z</dcterms:modified>
</cp:coreProperties>
</file>